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letter"/>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E5A"/>
    <a:srgbClr val="FCFCFC"/>
    <a:srgbClr val="3139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7" d="100"/>
          <a:sy n="87" d="100"/>
        </p:scale>
        <p:origin x="290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55AEB27-F6A0-4377-A2F1-9A98B741DF77}" type="datetimeFigureOut">
              <a:rPr lang="es-SV" smtClean="0"/>
              <a:t>14/3/2024</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CE72952C-A212-4B30-A771-55AE27BD89E4}" type="slidenum">
              <a:rPr lang="es-SV" smtClean="0"/>
              <a:t>‹Nº›</a:t>
            </a:fld>
            <a:endParaRPr lang="es-SV"/>
          </a:p>
        </p:txBody>
      </p:sp>
    </p:spTree>
    <p:extLst>
      <p:ext uri="{BB962C8B-B14F-4D97-AF65-F5344CB8AC3E}">
        <p14:creationId xmlns:p14="http://schemas.microsoft.com/office/powerpoint/2010/main" val="4007929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5AEB27-F6A0-4377-A2F1-9A98B741DF77}" type="datetimeFigureOut">
              <a:rPr lang="es-SV" smtClean="0"/>
              <a:t>14/3/2024</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CE72952C-A212-4B30-A771-55AE27BD89E4}" type="slidenum">
              <a:rPr lang="es-SV" smtClean="0"/>
              <a:t>‹Nº›</a:t>
            </a:fld>
            <a:endParaRPr lang="es-SV"/>
          </a:p>
        </p:txBody>
      </p:sp>
    </p:spTree>
    <p:extLst>
      <p:ext uri="{BB962C8B-B14F-4D97-AF65-F5344CB8AC3E}">
        <p14:creationId xmlns:p14="http://schemas.microsoft.com/office/powerpoint/2010/main" val="1706915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5AEB27-F6A0-4377-A2F1-9A98B741DF77}" type="datetimeFigureOut">
              <a:rPr lang="es-SV" smtClean="0"/>
              <a:t>14/3/2024</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CE72952C-A212-4B30-A771-55AE27BD89E4}" type="slidenum">
              <a:rPr lang="es-SV" smtClean="0"/>
              <a:t>‹Nº›</a:t>
            </a:fld>
            <a:endParaRPr lang="es-SV"/>
          </a:p>
        </p:txBody>
      </p:sp>
    </p:spTree>
    <p:extLst>
      <p:ext uri="{BB962C8B-B14F-4D97-AF65-F5344CB8AC3E}">
        <p14:creationId xmlns:p14="http://schemas.microsoft.com/office/powerpoint/2010/main" val="14357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5AEB27-F6A0-4377-A2F1-9A98B741DF77}" type="datetimeFigureOut">
              <a:rPr lang="es-SV" smtClean="0"/>
              <a:t>14/3/2024</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CE72952C-A212-4B30-A771-55AE27BD89E4}" type="slidenum">
              <a:rPr lang="es-SV" smtClean="0"/>
              <a:t>‹Nº›</a:t>
            </a:fld>
            <a:endParaRPr lang="es-SV"/>
          </a:p>
        </p:txBody>
      </p:sp>
    </p:spTree>
    <p:extLst>
      <p:ext uri="{BB962C8B-B14F-4D97-AF65-F5344CB8AC3E}">
        <p14:creationId xmlns:p14="http://schemas.microsoft.com/office/powerpoint/2010/main" val="3662146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55AEB27-F6A0-4377-A2F1-9A98B741DF77}" type="datetimeFigureOut">
              <a:rPr lang="es-SV" smtClean="0"/>
              <a:t>14/3/2024</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CE72952C-A212-4B30-A771-55AE27BD89E4}" type="slidenum">
              <a:rPr lang="es-SV" smtClean="0"/>
              <a:t>‹Nº›</a:t>
            </a:fld>
            <a:endParaRPr lang="es-SV"/>
          </a:p>
        </p:txBody>
      </p:sp>
    </p:spTree>
    <p:extLst>
      <p:ext uri="{BB962C8B-B14F-4D97-AF65-F5344CB8AC3E}">
        <p14:creationId xmlns:p14="http://schemas.microsoft.com/office/powerpoint/2010/main" val="3300365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55AEB27-F6A0-4377-A2F1-9A98B741DF77}" type="datetimeFigureOut">
              <a:rPr lang="es-SV" smtClean="0"/>
              <a:t>14/3/2024</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CE72952C-A212-4B30-A771-55AE27BD89E4}" type="slidenum">
              <a:rPr lang="es-SV" smtClean="0"/>
              <a:t>‹Nº›</a:t>
            </a:fld>
            <a:endParaRPr lang="es-SV"/>
          </a:p>
        </p:txBody>
      </p:sp>
    </p:spTree>
    <p:extLst>
      <p:ext uri="{BB962C8B-B14F-4D97-AF65-F5344CB8AC3E}">
        <p14:creationId xmlns:p14="http://schemas.microsoft.com/office/powerpoint/2010/main" val="2036996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55AEB27-F6A0-4377-A2F1-9A98B741DF77}" type="datetimeFigureOut">
              <a:rPr lang="es-SV" smtClean="0"/>
              <a:t>14/3/2024</a:t>
            </a:fld>
            <a:endParaRPr lang="es-SV"/>
          </a:p>
        </p:txBody>
      </p:sp>
      <p:sp>
        <p:nvSpPr>
          <p:cNvPr id="8" name="Footer Placeholder 7"/>
          <p:cNvSpPr>
            <a:spLocks noGrp="1"/>
          </p:cNvSpPr>
          <p:nvPr>
            <p:ph type="ftr" sz="quarter" idx="11"/>
          </p:nvPr>
        </p:nvSpPr>
        <p:spPr/>
        <p:txBody>
          <a:bodyPr/>
          <a:lstStyle/>
          <a:p>
            <a:endParaRPr lang="es-SV"/>
          </a:p>
        </p:txBody>
      </p:sp>
      <p:sp>
        <p:nvSpPr>
          <p:cNvPr id="9" name="Slide Number Placeholder 8"/>
          <p:cNvSpPr>
            <a:spLocks noGrp="1"/>
          </p:cNvSpPr>
          <p:nvPr>
            <p:ph type="sldNum" sz="quarter" idx="12"/>
          </p:nvPr>
        </p:nvSpPr>
        <p:spPr/>
        <p:txBody>
          <a:bodyPr/>
          <a:lstStyle/>
          <a:p>
            <a:fld id="{CE72952C-A212-4B30-A771-55AE27BD89E4}" type="slidenum">
              <a:rPr lang="es-SV" smtClean="0"/>
              <a:t>‹Nº›</a:t>
            </a:fld>
            <a:endParaRPr lang="es-SV"/>
          </a:p>
        </p:txBody>
      </p:sp>
    </p:spTree>
    <p:extLst>
      <p:ext uri="{BB962C8B-B14F-4D97-AF65-F5344CB8AC3E}">
        <p14:creationId xmlns:p14="http://schemas.microsoft.com/office/powerpoint/2010/main" val="1675094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55AEB27-F6A0-4377-A2F1-9A98B741DF77}" type="datetimeFigureOut">
              <a:rPr lang="es-SV" smtClean="0"/>
              <a:t>14/3/2024</a:t>
            </a:fld>
            <a:endParaRPr lang="es-SV"/>
          </a:p>
        </p:txBody>
      </p:sp>
      <p:sp>
        <p:nvSpPr>
          <p:cNvPr id="4" name="Footer Placeholder 3"/>
          <p:cNvSpPr>
            <a:spLocks noGrp="1"/>
          </p:cNvSpPr>
          <p:nvPr>
            <p:ph type="ftr" sz="quarter" idx="11"/>
          </p:nvPr>
        </p:nvSpPr>
        <p:spPr/>
        <p:txBody>
          <a:bodyPr/>
          <a:lstStyle/>
          <a:p>
            <a:endParaRPr lang="es-SV"/>
          </a:p>
        </p:txBody>
      </p:sp>
      <p:sp>
        <p:nvSpPr>
          <p:cNvPr id="5" name="Slide Number Placeholder 4"/>
          <p:cNvSpPr>
            <a:spLocks noGrp="1"/>
          </p:cNvSpPr>
          <p:nvPr>
            <p:ph type="sldNum" sz="quarter" idx="12"/>
          </p:nvPr>
        </p:nvSpPr>
        <p:spPr/>
        <p:txBody>
          <a:bodyPr/>
          <a:lstStyle/>
          <a:p>
            <a:fld id="{CE72952C-A212-4B30-A771-55AE27BD89E4}" type="slidenum">
              <a:rPr lang="es-SV" smtClean="0"/>
              <a:t>‹Nº›</a:t>
            </a:fld>
            <a:endParaRPr lang="es-SV"/>
          </a:p>
        </p:txBody>
      </p:sp>
    </p:spTree>
    <p:extLst>
      <p:ext uri="{BB962C8B-B14F-4D97-AF65-F5344CB8AC3E}">
        <p14:creationId xmlns:p14="http://schemas.microsoft.com/office/powerpoint/2010/main" val="1359457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AEB27-F6A0-4377-A2F1-9A98B741DF77}" type="datetimeFigureOut">
              <a:rPr lang="es-SV" smtClean="0"/>
              <a:t>14/3/2024</a:t>
            </a:fld>
            <a:endParaRPr lang="es-SV"/>
          </a:p>
        </p:txBody>
      </p:sp>
      <p:sp>
        <p:nvSpPr>
          <p:cNvPr id="3" name="Footer Placeholder 2"/>
          <p:cNvSpPr>
            <a:spLocks noGrp="1"/>
          </p:cNvSpPr>
          <p:nvPr>
            <p:ph type="ftr" sz="quarter" idx="11"/>
          </p:nvPr>
        </p:nvSpPr>
        <p:spPr/>
        <p:txBody>
          <a:bodyPr/>
          <a:lstStyle/>
          <a:p>
            <a:endParaRPr lang="es-SV"/>
          </a:p>
        </p:txBody>
      </p:sp>
      <p:sp>
        <p:nvSpPr>
          <p:cNvPr id="4" name="Slide Number Placeholder 3"/>
          <p:cNvSpPr>
            <a:spLocks noGrp="1"/>
          </p:cNvSpPr>
          <p:nvPr>
            <p:ph type="sldNum" sz="quarter" idx="12"/>
          </p:nvPr>
        </p:nvSpPr>
        <p:spPr/>
        <p:txBody>
          <a:bodyPr/>
          <a:lstStyle/>
          <a:p>
            <a:fld id="{CE72952C-A212-4B30-A771-55AE27BD89E4}" type="slidenum">
              <a:rPr lang="es-SV" smtClean="0"/>
              <a:t>‹Nº›</a:t>
            </a:fld>
            <a:endParaRPr lang="es-SV"/>
          </a:p>
        </p:txBody>
      </p:sp>
    </p:spTree>
    <p:extLst>
      <p:ext uri="{BB962C8B-B14F-4D97-AF65-F5344CB8AC3E}">
        <p14:creationId xmlns:p14="http://schemas.microsoft.com/office/powerpoint/2010/main" val="222039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55AEB27-F6A0-4377-A2F1-9A98B741DF77}" type="datetimeFigureOut">
              <a:rPr lang="es-SV" smtClean="0"/>
              <a:t>14/3/2024</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CE72952C-A212-4B30-A771-55AE27BD89E4}" type="slidenum">
              <a:rPr lang="es-SV" smtClean="0"/>
              <a:t>‹Nº›</a:t>
            </a:fld>
            <a:endParaRPr lang="es-SV"/>
          </a:p>
        </p:txBody>
      </p:sp>
    </p:spTree>
    <p:extLst>
      <p:ext uri="{BB962C8B-B14F-4D97-AF65-F5344CB8AC3E}">
        <p14:creationId xmlns:p14="http://schemas.microsoft.com/office/powerpoint/2010/main" val="2518753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55AEB27-F6A0-4377-A2F1-9A98B741DF77}" type="datetimeFigureOut">
              <a:rPr lang="es-SV" smtClean="0"/>
              <a:t>14/3/2024</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CE72952C-A212-4B30-A771-55AE27BD89E4}" type="slidenum">
              <a:rPr lang="es-SV" smtClean="0"/>
              <a:t>‹Nº›</a:t>
            </a:fld>
            <a:endParaRPr lang="es-SV"/>
          </a:p>
        </p:txBody>
      </p:sp>
    </p:spTree>
    <p:extLst>
      <p:ext uri="{BB962C8B-B14F-4D97-AF65-F5344CB8AC3E}">
        <p14:creationId xmlns:p14="http://schemas.microsoft.com/office/powerpoint/2010/main" val="3391149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55AEB27-F6A0-4377-A2F1-9A98B741DF77}" type="datetimeFigureOut">
              <a:rPr lang="es-SV" smtClean="0"/>
              <a:t>14/3/2024</a:t>
            </a:fld>
            <a:endParaRPr lang="es-SV"/>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SV"/>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E72952C-A212-4B30-A771-55AE27BD89E4}" type="slidenum">
              <a:rPr lang="es-SV" smtClean="0"/>
              <a:t>‹Nº›</a:t>
            </a:fld>
            <a:endParaRPr lang="es-SV"/>
          </a:p>
        </p:txBody>
      </p:sp>
    </p:spTree>
    <p:extLst>
      <p:ext uri="{BB962C8B-B14F-4D97-AF65-F5344CB8AC3E}">
        <p14:creationId xmlns:p14="http://schemas.microsoft.com/office/powerpoint/2010/main" val="3575005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Imagen 13"/>
          <p:cNvPicPr>
            <a:picLocks noChangeAspect="1"/>
          </p:cNvPicPr>
          <p:nvPr/>
        </p:nvPicPr>
        <p:blipFill>
          <a:blip r:embed="rId2"/>
          <a:stretch>
            <a:fillRect/>
          </a:stretch>
        </p:blipFill>
        <p:spPr>
          <a:xfrm flipV="1">
            <a:off x="-7440" y="8378406"/>
            <a:ext cx="6879225" cy="765594"/>
          </a:xfrm>
          <a:prstGeom prst="rect">
            <a:avLst/>
          </a:prstGeom>
        </p:spPr>
      </p:pic>
      <p:pic>
        <p:nvPicPr>
          <p:cNvPr id="11" name="Imagen 10"/>
          <p:cNvPicPr>
            <a:picLocks noChangeAspect="1"/>
          </p:cNvPicPr>
          <p:nvPr/>
        </p:nvPicPr>
        <p:blipFill>
          <a:blip r:embed="rId3"/>
          <a:stretch>
            <a:fillRect/>
          </a:stretch>
        </p:blipFill>
        <p:spPr>
          <a:xfrm>
            <a:off x="2483775" y="304876"/>
            <a:ext cx="1890450" cy="910207"/>
          </a:xfrm>
          <a:prstGeom prst="rect">
            <a:avLst/>
          </a:prstGeom>
        </p:spPr>
      </p:pic>
      <p:cxnSp>
        <p:nvCxnSpPr>
          <p:cNvPr id="5" name="Conector recto 4">
            <a:extLst>
              <a:ext uri="{FF2B5EF4-FFF2-40B4-BE49-F238E27FC236}">
                <a16:creationId xmlns:a16="http://schemas.microsoft.com/office/drawing/2014/main" id="{D4A7F443-8403-437D-9227-F1CCA2CC7F18}"/>
              </a:ext>
            </a:extLst>
          </p:cNvPr>
          <p:cNvCxnSpPr>
            <a:cxnSpLocks/>
          </p:cNvCxnSpPr>
          <p:nvPr/>
        </p:nvCxnSpPr>
        <p:spPr>
          <a:xfrm>
            <a:off x="573110" y="2489982"/>
            <a:ext cx="5692462" cy="0"/>
          </a:xfrm>
          <a:prstGeom prst="line">
            <a:avLst/>
          </a:prstGeom>
          <a:ln w="12700">
            <a:solidFill>
              <a:srgbClr val="111E5A"/>
            </a:solidFill>
          </a:ln>
        </p:spPr>
        <p:style>
          <a:lnRef idx="3">
            <a:schemeClr val="accent5"/>
          </a:lnRef>
          <a:fillRef idx="0">
            <a:schemeClr val="accent5"/>
          </a:fillRef>
          <a:effectRef idx="2">
            <a:schemeClr val="accent5"/>
          </a:effectRef>
          <a:fontRef idx="minor">
            <a:schemeClr val="tx1"/>
          </a:fontRef>
        </p:style>
      </p:cxnSp>
      <p:sp>
        <p:nvSpPr>
          <p:cNvPr id="9" name="CuadroTexto 8">
            <a:extLst>
              <a:ext uri="{FF2B5EF4-FFF2-40B4-BE49-F238E27FC236}">
                <a16:creationId xmlns:a16="http://schemas.microsoft.com/office/drawing/2014/main" id="{9FA51BE1-90A1-4115-B2C5-95A1D4D5979D}"/>
              </a:ext>
            </a:extLst>
          </p:cNvPr>
          <p:cNvSpPr txBox="1"/>
          <p:nvPr/>
        </p:nvSpPr>
        <p:spPr>
          <a:xfrm>
            <a:off x="471520" y="2633753"/>
            <a:ext cx="5895642" cy="5293757"/>
          </a:xfrm>
          <a:prstGeom prst="rect">
            <a:avLst/>
          </a:prstGeom>
          <a:noFill/>
        </p:spPr>
        <p:txBody>
          <a:bodyPr wrap="square" rtlCol="0">
            <a:spAutoFit/>
          </a:bodyPr>
          <a:lstStyle/>
          <a:p>
            <a:pPr algn="just"/>
            <a:r>
              <a:rPr lang="es-MX" sz="1200" dirty="0">
                <a:solidFill>
                  <a:schemeClr val="tx1">
                    <a:lumMod val="75000"/>
                    <a:lumOff val="25000"/>
                  </a:schemeClr>
                </a:solidFill>
                <a:latin typeface="Museo Sans 300" panose="02000000000000000000" pitchFamily="50" charset="0"/>
                <a:cs typeface="Arial" panose="020B0604020202020204" pitchFamily="34" charset="0"/>
              </a:rPr>
              <a:t>El Ministerio de Hacienda, somete a </a:t>
            </a:r>
            <a:r>
              <a:rPr lang="es-MX" sz="1200" dirty="0" smtClean="0">
                <a:solidFill>
                  <a:schemeClr val="tx1">
                    <a:lumMod val="75000"/>
                    <a:lumOff val="25000"/>
                  </a:schemeClr>
                </a:solidFill>
                <a:latin typeface="Museo Sans 300" panose="02000000000000000000" pitchFamily="50" charset="0"/>
                <a:cs typeface="Arial" panose="020B0604020202020204" pitchFamily="34" charset="0"/>
              </a:rPr>
              <a:t>Licitación Abierta el siguiente proceso:</a:t>
            </a:r>
            <a:endParaRPr lang="es-MX" sz="1200" dirty="0">
              <a:solidFill>
                <a:schemeClr val="tx1">
                  <a:lumMod val="75000"/>
                  <a:lumOff val="25000"/>
                </a:schemeClr>
              </a:solidFill>
              <a:latin typeface="Museo Sans 300" panose="02000000000000000000" pitchFamily="50" charset="0"/>
              <a:cs typeface="Arial" panose="020B0604020202020204" pitchFamily="34" charset="0"/>
            </a:endParaRPr>
          </a:p>
          <a:p>
            <a:pPr algn="just"/>
            <a:endParaRPr lang="es-MX" sz="1200" dirty="0" smtClean="0">
              <a:solidFill>
                <a:schemeClr val="tx1">
                  <a:lumMod val="75000"/>
                  <a:lumOff val="25000"/>
                </a:schemeClr>
              </a:solidFill>
              <a:latin typeface="Museo Sans 300" panose="02000000000000000000" pitchFamily="50" charset="0"/>
              <a:cs typeface="Arial" panose="020B0604020202020204" pitchFamily="34" charset="0"/>
            </a:endParaRPr>
          </a:p>
          <a:p>
            <a:pPr algn="ctr"/>
            <a:r>
              <a:rPr lang="es-MX" sz="1200" dirty="0" smtClean="0">
                <a:solidFill>
                  <a:schemeClr val="tx1">
                    <a:lumMod val="75000"/>
                    <a:lumOff val="25000"/>
                  </a:schemeClr>
                </a:solidFill>
                <a:latin typeface="Museo Sans 300" panose="02000000000000000000" pitchFamily="50" charset="0"/>
                <a:cs typeface="Arial" panose="020B0604020202020204" pitchFamily="34" charset="0"/>
              </a:rPr>
              <a:t>LICITACIÓN ABIERTA No</a:t>
            </a:r>
            <a:r>
              <a:rPr lang="es-MX" sz="1200" dirty="0" smtClean="0">
                <a:solidFill>
                  <a:schemeClr val="tx1">
                    <a:lumMod val="75000"/>
                    <a:lumOff val="25000"/>
                  </a:schemeClr>
                </a:solidFill>
                <a:latin typeface="Museo Sans 300" panose="02000000000000000000" pitchFamily="50" charset="0"/>
                <a:cs typeface="Arial" panose="020B0604020202020204" pitchFamily="34" charset="0"/>
              </a:rPr>
              <a:t>. </a:t>
            </a:r>
            <a:r>
              <a:rPr lang="es-MX" sz="1200" dirty="0">
                <a:solidFill>
                  <a:schemeClr val="tx1">
                    <a:lumMod val="75000"/>
                    <a:lumOff val="25000"/>
                  </a:schemeClr>
                </a:solidFill>
                <a:latin typeface="Museo Sans 300" panose="02000000000000000000" pitchFamily="50" charset="0"/>
                <a:cs typeface="Arial" panose="020B0604020202020204" pitchFamily="34" charset="0"/>
              </a:rPr>
              <a:t>DR-CAFTA/ADA-UE-CA/TLC-COREA DEL SUR </a:t>
            </a:r>
            <a:r>
              <a:rPr lang="es-MX" sz="1200" dirty="0" smtClean="0">
                <a:solidFill>
                  <a:schemeClr val="tx1">
                    <a:lumMod val="75000"/>
                    <a:lumOff val="25000"/>
                  </a:schemeClr>
                </a:solidFill>
                <a:latin typeface="Museo Sans 300" panose="02000000000000000000" pitchFamily="50" charset="0"/>
                <a:cs typeface="Arial" panose="020B0604020202020204" pitchFamily="34" charset="0"/>
              </a:rPr>
              <a:t>LA08/2024-MH</a:t>
            </a:r>
            <a:endParaRPr lang="es-ES" sz="1200" dirty="0" smtClean="0">
              <a:solidFill>
                <a:schemeClr val="tx1">
                  <a:lumMod val="75000"/>
                  <a:lumOff val="25000"/>
                </a:schemeClr>
              </a:solidFill>
              <a:latin typeface="Museo Sans 300" panose="02000000000000000000" pitchFamily="50" charset="0"/>
              <a:cs typeface="Arial" panose="020B0604020202020204" pitchFamily="34" charset="0"/>
            </a:endParaRPr>
          </a:p>
          <a:p>
            <a:pPr algn="ctr"/>
            <a:r>
              <a:rPr lang="es-ES" sz="1200" dirty="0">
                <a:solidFill>
                  <a:schemeClr val="tx1">
                    <a:lumMod val="75000"/>
                    <a:lumOff val="25000"/>
                  </a:schemeClr>
                </a:solidFill>
                <a:latin typeface="Museo Sans 300" panose="02000000000000000000" pitchFamily="50" charset="0"/>
                <a:cs typeface="Arial" panose="020B0604020202020204" pitchFamily="34" charset="0"/>
              </a:rPr>
              <a:t>“ADQUISICIÓN DE COMPUTADORAS PARA LAS DIFERENTES DEPENDENCIAS DEL MINISTERIO DE HACIENDA”</a:t>
            </a:r>
            <a:endParaRPr lang="es-ES" sz="1200" dirty="0" smtClean="0">
              <a:solidFill>
                <a:schemeClr val="tx1">
                  <a:lumMod val="75000"/>
                  <a:lumOff val="25000"/>
                </a:schemeClr>
              </a:solidFill>
              <a:latin typeface="Museo Sans 300" panose="02000000000000000000" pitchFamily="50" charset="0"/>
              <a:cs typeface="Arial" panose="020B0604020202020204" pitchFamily="34" charset="0"/>
            </a:endParaRPr>
          </a:p>
          <a:p>
            <a:pPr algn="ctr"/>
            <a:endParaRPr lang="es-MX" sz="1200" dirty="0">
              <a:solidFill>
                <a:schemeClr val="tx1">
                  <a:lumMod val="75000"/>
                  <a:lumOff val="25000"/>
                </a:schemeClr>
              </a:solidFill>
              <a:latin typeface="Museo Sans 300" panose="02000000000000000000" pitchFamily="50" charset="0"/>
              <a:cs typeface="Arial" panose="020B0604020202020204" pitchFamily="34" charset="0"/>
            </a:endParaRPr>
          </a:p>
          <a:p>
            <a:pPr algn="just"/>
            <a:r>
              <a:rPr lang="es-ES" sz="1200" dirty="0">
                <a:solidFill>
                  <a:schemeClr val="tx1">
                    <a:lumMod val="75000"/>
                    <a:lumOff val="25000"/>
                  </a:schemeClr>
                </a:solidFill>
                <a:latin typeface="Museo Sans 300" panose="02000000000000000000" pitchFamily="50" charset="0"/>
                <a:cs typeface="Arial" panose="020B0604020202020204" pitchFamily="34" charset="0"/>
              </a:rPr>
              <a:t>La Solicitud de Ofertas del presente proceso de </a:t>
            </a:r>
            <a:r>
              <a:rPr lang="es-ES" sz="1200" dirty="0" smtClean="0">
                <a:solidFill>
                  <a:schemeClr val="tx1">
                    <a:lumMod val="75000"/>
                    <a:lumOff val="25000"/>
                  </a:schemeClr>
                </a:solidFill>
                <a:latin typeface="Museo Sans 300" panose="02000000000000000000" pitchFamily="50" charset="0"/>
                <a:cs typeface="Arial" panose="020B0604020202020204" pitchFamily="34" charset="0"/>
              </a:rPr>
              <a:t>Licitación Abierta podrá </a:t>
            </a:r>
            <a:r>
              <a:rPr lang="es-ES" sz="1200" dirty="0">
                <a:solidFill>
                  <a:schemeClr val="tx1">
                    <a:lumMod val="75000"/>
                    <a:lumOff val="25000"/>
                  </a:schemeClr>
                </a:solidFill>
                <a:latin typeface="Museo Sans 300" panose="02000000000000000000" pitchFamily="50" charset="0"/>
                <a:cs typeface="Arial" panose="020B0604020202020204" pitchFamily="34" charset="0"/>
              </a:rPr>
              <a:t>ser descargada gratuitamente del Sitio Electrónico de Compras Públicas www.comprasal.gob.sv. Los interesados deberán estar inscritos en el Registro Único de Proveedores del Estado (RUPES) para facilitar su participación en el proceso y al momento de presentar su oferta el día de recepción</a:t>
            </a:r>
            <a:r>
              <a:rPr lang="es-MX" sz="1200" dirty="0" smtClean="0">
                <a:solidFill>
                  <a:schemeClr val="tx1">
                    <a:lumMod val="75000"/>
                    <a:lumOff val="25000"/>
                  </a:schemeClr>
                </a:solidFill>
                <a:latin typeface="Museo Sans 300" panose="02000000000000000000" pitchFamily="50" charset="0"/>
                <a:cs typeface="Arial" panose="020B0604020202020204" pitchFamily="34" charset="0"/>
              </a:rPr>
              <a:t>.</a:t>
            </a:r>
            <a:endParaRPr lang="es-MX" sz="1200" dirty="0">
              <a:solidFill>
                <a:schemeClr val="tx1">
                  <a:lumMod val="75000"/>
                  <a:lumOff val="25000"/>
                </a:schemeClr>
              </a:solidFill>
              <a:latin typeface="Museo Sans 300" panose="02000000000000000000" pitchFamily="50" charset="0"/>
              <a:cs typeface="Arial" panose="020B0604020202020204" pitchFamily="34" charset="0"/>
            </a:endParaRPr>
          </a:p>
          <a:p>
            <a:pPr algn="just"/>
            <a:endParaRPr lang="es-MX" sz="1200" dirty="0">
              <a:solidFill>
                <a:schemeClr val="tx1">
                  <a:lumMod val="75000"/>
                  <a:lumOff val="25000"/>
                </a:schemeClr>
              </a:solidFill>
              <a:latin typeface="Museo Sans 300" panose="02000000000000000000" pitchFamily="50" charset="0"/>
              <a:cs typeface="Arial" panose="020B0604020202020204" pitchFamily="34" charset="0"/>
            </a:endParaRPr>
          </a:p>
          <a:p>
            <a:pPr algn="just"/>
            <a:r>
              <a:rPr lang="es-ES" sz="1200" dirty="0">
                <a:solidFill>
                  <a:schemeClr val="tx1">
                    <a:lumMod val="75000"/>
                    <a:lumOff val="25000"/>
                  </a:schemeClr>
                </a:solidFill>
                <a:latin typeface="Museo Sans 300" panose="02000000000000000000" pitchFamily="50" charset="0"/>
                <a:cs typeface="Arial" panose="020B0604020202020204" pitchFamily="34" charset="0"/>
              </a:rPr>
              <a:t>También podrán obtener la solicitud de ofertas en forma física, en la Unidad de Compras Públicas (UCP), ubicada en el Edificio Secretaría de Estado, primer nivel, Ministerio de Hacienda, sobre el Boulevard de los Héroes, No. 1231, San Salvador, El Salvador. Únicamente de lunes a viernes, el horario de retiro de Solicitud de Ofertas es de: 07:30 </a:t>
            </a:r>
            <a:r>
              <a:rPr lang="es-ES" sz="1200" dirty="0" smtClean="0">
                <a:solidFill>
                  <a:schemeClr val="tx1">
                    <a:lumMod val="75000"/>
                    <a:lumOff val="25000"/>
                  </a:schemeClr>
                </a:solidFill>
                <a:latin typeface="Museo Sans 300" panose="02000000000000000000" pitchFamily="50" charset="0"/>
                <a:cs typeface="Arial" panose="020B0604020202020204" pitchFamily="34" charset="0"/>
              </a:rPr>
              <a:t>hasta las 15:30 </a:t>
            </a:r>
            <a:r>
              <a:rPr lang="es-ES" sz="1200" dirty="0">
                <a:solidFill>
                  <a:schemeClr val="tx1">
                    <a:lumMod val="75000"/>
                    <a:lumOff val="25000"/>
                  </a:schemeClr>
                </a:solidFill>
                <a:latin typeface="Museo Sans 300" panose="02000000000000000000" pitchFamily="50" charset="0"/>
                <a:cs typeface="Arial" panose="020B0604020202020204" pitchFamily="34" charset="0"/>
              </a:rPr>
              <a:t>horas</a:t>
            </a:r>
            <a:r>
              <a:rPr lang="es-MX" sz="1200" dirty="0" smtClean="0">
                <a:solidFill>
                  <a:schemeClr val="tx1">
                    <a:lumMod val="75000"/>
                    <a:lumOff val="25000"/>
                  </a:schemeClr>
                </a:solidFill>
                <a:latin typeface="Museo Sans 300" panose="02000000000000000000" pitchFamily="50" charset="0"/>
                <a:cs typeface="Arial" panose="020B0604020202020204" pitchFamily="34" charset="0"/>
              </a:rPr>
              <a:t>.</a:t>
            </a:r>
            <a:endParaRPr lang="es-MX" sz="1200" dirty="0">
              <a:solidFill>
                <a:schemeClr val="tx1">
                  <a:lumMod val="75000"/>
                  <a:lumOff val="25000"/>
                </a:schemeClr>
              </a:solidFill>
              <a:latin typeface="Museo Sans 300" panose="02000000000000000000" pitchFamily="50" charset="0"/>
              <a:cs typeface="Arial" panose="020B0604020202020204" pitchFamily="34" charset="0"/>
            </a:endParaRPr>
          </a:p>
          <a:p>
            <a:pPr algn="just"/>
            <a:endParaRPr lang="es-MX" sz="1200" dirty="0">
              <a:solidFill>
                <a:schemeClr val="tx1">
                  <a:lumMod val="75000"/>
                  <a:lumOff val="25000"/>
                </a:schemeClr>
              </a:solidFill>
              <a:latin typeface="Museo Sans 300" panose="02000000000000000000" pitchFamily="50" charset="0"/>
              <a:cs typeface="Arial" panose="020B0604020202020204" pitchFamily="34" charset="0"/>
            </a:endParaRPr>
          </a:p>
          <a:p>
            <a:pPr algn="just"/>
            <a:r>
              <a:rPr lang="es-MX" sz="1200" dirty="0">
                <a:solidFill>
                  <a:schemeClr val="tx1">
                    <a:lumMod val="75000"/>
                    <a:lumOff val="25000"/>
                  </a:schemeClr>
                </a:solidFill>
                <a:latin typeface="Museo Sans 300" panose="02000000000000000000" pitchFamily="50" charset="0"/>
                <a:cs typeface="Arial" panose="020B0604020202020204" pitchFamily="34" charset="0"/>
              </a:rPr>
              <a:t>Fecha de presentación de ofertas: </a:t>
            </a:r>
            <a:r>
              <a:rPr lang="es-MX" sz="1200" dirty="0" smtClean="0">
                <a:solidFill>
                  <a:schemeClr val="tx1">
                    <a:lumMod val="75000"/>
                    <a:lumOff val="25000"/>
                  </a:schemeClr>
                </a:solidFill>
                <a:latin typeface="Museo Sans 300" panose="02000000000000000000" pitchFamily="50" charset="0"/>
                <a:cs typeface="Arial" panose="020B0604020202020204" pitchFamily="34" charset="0"/>
              </a:rPr>
              <a:t>05 </a:t>
            </a:r>
            <a:r>
              <a:rPr lang="es-MX" sz="1200" dirty="0">
                <a:solidFill>
                  <a:schemeClr val="tx1">
                    <a:lumMod val="75000"/>
                    <a:lumOff val="25000"/>
                  </a:schemeClr>
                </a:solidFill>
                <a:latin typeface="Museo Sans 300" panose="02000000000000000000" pitchFamily="50" charset="0"/>
                <a:cs typeface="Arial" panose="020B0604020202020204" pitchFamily="34" charset="0"/>
              </a:rPr>
              <a:t>de </a:t>
            </a:r>
            <a:r>
              <a:rPr lang="es-MX" sz="1200" dirty="0" smtClean="0">
                <a:solidFill>
                  <a:schemeClr val="tx1">
                    <a:lumMod val="75000"/>
                    <a:lumOff val="25000"/>
                  </a:schemeClr>
                </a:solidFill>
                <a:latin typeface="Museo Sans 300" panose="02000000000000000000" pitchFamily="50" charset="0"/>
                <a:cs typeface="Arial" panose="020B0604020202020204" pitchFamily="34" charset="0"/>
              </a:rPr>
              <a:t>abril </a:t>
            </a:r>
            <a:r>
              <a:rPr lang="es-MX" sz="1200" dirty="0">
                <a:solidFill>
                  <a:schemeClr val="tx1">
                    <a:lumMod val="75000"/>
                    <a:lumOff val="25000"/>
                  </a:schemeClr>
                </a:solidFill>
                <a:latin typeface="Museo Sans 300" panose="02000000000000000000" pitchFamily="50" charset="0"/>
                <a:cs typeface="Arial" panose="020B0604020202020204" pitchFamily="34" charset="0"/>
              </a:rPr>
              <a:t>de </a:t>
            </a:r>
            <a:r>
              <a:rPr lang="es-MX" sz="1200" dirty="0" smtClean="0">
                <a:solidFill>
                  <a:schemeClr val="tx1">
                    <a:lumMod val="75000"/>
                    <a:lumOff val="25000"/>
                  </a:schemeClr>
                </a:solidFill>
                <a:latin typeface="Museo Sans 300" panose="02000000000000000000" pitchFamily="50" charset="0"/>
                <a:cs typeface="Arial" panose="020B0604020202020204" pitchFamily="34" charset="0"/>
              </a:rPr>
              <a:t>2024, hasta las 14:00 </a:t>
            </a:r>
            <a:r>
              <a:rPr lang="es-MX" sz="1200" dirty="0" smtClean="0">
                <a:solidFill>
                  <a:schemeClr val="tx1">
                    <a:lumMod val="75000"/>
                    <a:lumOff val="25000"/>
                  </a:schemeClr>
                </a:solidFill>
                <a:latin typeface="Museo Sans 300" panose="02000000000000000000" pitchFamily="50" charset="0"/>
                <a:cs typeface="Arial" panose="020B0604020202020204" pitchFamily="34" charset="0"/>
              </a:rPr>
              <a:t>horas.</a:t>
            </a:r>
          </a:p>
          <a:p>
            <a:pPr algn="just"/>
            <a:endParaRPr lang="es-MX" sz="1200" dirty="0" smtClean="0">
              <a:solidFill>
                <a:schemeClr val="tx1">
                  <a:lumMod val="75000"/>
                  <a:lumOff val="25000"/>
                </a:schemeClr>
              </a:solidFill>
              <a:latin typeface="Museo Sans 300" panose="02000000000000000000" pitchFamily="50" charset="0"/>
              <a:cs typeface="Arial" panose="020B0604020202020204" pitchFamily="34" charset="0"/>
            </a:endParaRPr>
          </a:p>
          <a:p>
            <a:pPr algn="just"/>
            <a:r>
              <a:rPr lang="es-MX" sz="1200" dirty="0" smtClean="0">
                <a:solidFill>
                  <a:schemeClr val="tx1">
                    <a:lumMod val="75000"/>
                    <a:lumOff val="25000"/>
                  </a:schemeClr>
                </a:solidFill>
                <a:latin typeface="Museo Sans 300" panose="02000000000000000000" pitchFamily="50" charset="0"/>
                <a:cs typeface="Arial" panose="020B0604020202020204" pitchFamily="34" charset="0"/>
              </a:rPr>
              <a:t>Fecha de apertura de ofertas: </a:t>
            </a:r>
            <a:r>
              <a:rPr lang="es-ES" sz="1200" dirty="0">
                <a:solidFill>
                  <a:schemeClr val="tx1">
                    <a:lumMod val="75000"/>
                    <a:lumOff val="25000"/>
                  </a:schemeClr>
                </a:solidFill>
                <a:latin typeface="Museo Sans 300" panose="02000000000000000000" pitchFamily="50" charset="0"/>
                <a:cs typeface="Arial" panose="020B0604020202020204" pitchFamily="34" charset="0"/>
              </a:rPr>
              <a:t>05 de abril de 2024, </a:t>
            </a:r>
            <a:r>
              <a:rPr lang="es-ES" sz="1200" dirty="0" smtClean="0">
                <a:solidFill>
                  <a:schemeClr val="tx1">
                    <a:lumMod val="75000"/>
                    <a:lumOff val="25000"/>
                  </a:schemeClr>
                </a:solidFill>
                <a:latin typeface="Museo Sans 300" panose="02000000000000000000" pitchFamily="50" charset="0"/>
                <a:cs typeface="Arial" panose="020B0604020202020204" pitchFamily="34" charset="0"/>
              </a:rPr>
              <a:t>a las 14:15 </a:t>
            </a:r>
            <a:r>
              <a:rPr lang="es-ES" sz="1200" dirty="0">
                <a:solidFill>
                  <a:schemeClr val="tx1">
                    <a:lumMod val="75000"/>
                    <a:lumOff val="25000"/>
                  </a:schemeClr>
                </a:solidFill>
                <a:latin typeface="Museo Sans 300" panose="02000000000000000000" pitchFamily="50" charset="0"/>
                <a:cs typeface="Arial" panose="020B0604020202020204" pitchFamily="34" charset="0"/>
              </a:rPr>
              <a:t>horas</a:t>
            </a:r>
            <a:r>
              <a:rPr lang="es-MX" sz="1200" dirty="0" smtClean="0">
                <a:solidFill>
                  <a:schemeClr val="tx1">
                    <a:lumMod val="75000"/>
                    <a:lumOff val="25000"/>
                  </a:schemeClr>
                </a:solidFill>
                <a:latin typeface="Museo Sans 300" panose="02000000000000000000" pitchFamily="50" charset="0"/>
                <a:cs typeface="Arial" panose="020B0604020202020204" pitchFamily="34" charset="0"/>
              </a:rPr>
              <a:t>.</a:t>
            </a:r>
            <a:endParaRPr lang="es-MX" sz="1200" dirty="0">
              <a:solidFill>
                <a:schemeClr val="tx1">
                  <a:lumMod val="75000"/>
                  <a:lumOff val="25000"/>
                </a:schemeClr>
              </a:solidFill>
              <a:latin typeface="Museo Sans 300" panose="02000000000000000000" pitchFamily="50" charset="0"/>
              <a:cs typeface="Arial" panose="020B0604020202020204" pitchFamily="34" charset="0"/>
            </a:endParaRPr>
          </a:p>
          <a:p>
            <a:pPr algn="just"/>
            <a:endParaRPr lang="es-MX" sz="1200" dirty="0">
              <a:solidFill>
                <a:schemeClr val="tx1">
                  <a:lumMod val="75000"/>
                  <a:lumOff val="25000"/>
                </a:schemeClr>
              </a:solidFill>
              <a:latin typeface="Museo Sans 300" panose="02000000000000000000" pitchFamily="50" charset="0"/>
              <a:cs typeface="Arial" panose="020B0604020202020204" pitchFamily="34" charset="0"/>
            </a:endParaRPr>
          </a:p>
          <a:p>
            <a:pPr algn="just"/>
            <a:r>
              <a:rPr lang="es-MX" sz="1200" dirty="0">
                <a:solidFill>
                  <a:schemeClr val="tx1">
                    <a:lumMod val="75000"/>
                    <a:lumOff val="25000"/>
                  </a:schemeClr>
                </a:solidFill>
                <a:latin typeface="Museo Sans 300" panose="02000000000000000000" pitchFamily="50" charset="0"/>
                <a:cs typeface="Arial" panose="020B0604020202020204" pitchFamily="34" charset="0"/>
              </a:rPr>
              <a:t>Para mayor información llamar a los teléfonos: </a:t>
            </a:r>
            <a:r>
              <a:rPr lang="es-MX" sz="1200" dirty="0" smtClean="0">
                <a:solidFill>
                  <a:schemeClr val="tx1">
                    <a:lumMod val="75000"/>
                    <a:lumOff val="25000"/>
                  </a:schemeClr>
                </a:solidFill>
                <a:latin typeface="Museo Sans 300" panose="02000000000000000000" pitchFamily="50" charset="0"/>
                <a:cs typeface="Arial" panose="020B0604020202020204" pitchFamily="34" charset="0"/>
              </a:rPr>
              <a:t>2244-3345, </a:t>
            </a:r>
            <a:r>
              <a:rPr lang="es-MX" sz="1200" dirty="0">
                <a:solidFill>
                  <a:schemeClr val="tx1">
                    <a:lumMod val="75000"/>
                    <a:lumOff val="25000"/>
                  </a:schemeClr>
                </a:solidFill>
                <a:latin typeface="Museo Sans 300" panose="02000000000000000000" pitchFamily="50" charset="0"/>
                <a:cs typeface="Arial" panose="020B0604020202020204" pitchFamily="34" charset="0"/>
              </a:rPr>
              <a:t>2244- </a:t>
            </a:r>
            <a:r>
              <a:rPr lang="es-MX" sz="1200" dirty="0" smtClean="0">
                <a:solidFill>
                  <a:schemeClr val="tx1">
                    <a:lumMod val="75000"/>
                    <a:lumOff val="25000"/>
                  </a:schemeClr>
                </a:solidFill>
                <a:latin typeface="Museo Sans 300" panose="02000000000000000000" pitchFamily="50" charset="0"/>
                <a:cs typeface="Arial" panose="020B0604020202020204" pitchFamily="34" charset="0"/>
              </a:rPr>
              <a:t>3346 </a:t>
            </a:r>
            <a:r>
              <a:rPr lang="es-MX" sz="1200" dirty="0">
                <a:solidFill>
                  <a:schemeClr val="tx1">
                    <a:lumMod val="75000"/>
                    <a:lumOff val="25000"/>
                  </a:schemeClr>
                </a:solidFill>
                <a:latin typeface="Museo Sans 300" panose="02000000000000000000" pitchFamily="50" charset="0"/>
                <a:cs typeface="Arial" panose="020B0604020202020204" pitchFamily="34" charset="0"/>
              </a:rPr>
              <a:t>o escribir a los correos electrónicos: </a:t>
            </a:r>
            <a:r>
              <a:rPr lang="es-MX" sz="1200" u="sng" dirty="0">
                <a:solidFill>
                  <a:schemeClr val="accent1">
                    <a:lumMod val="75000"/>
                  </a:schemeClr>
                </a:solidFill>
                <a:latin typeface="Museo Sans 300" panose="02000000000000000000" pitchFamily="50" charset="0"/>
                <a:cs typeface="Arial" panose="020B0604020202020204" pitchFamily="34" charset="0"/>
              </a:rPr>
              <a:t>m</a:t>
            </a:r>
            <a:r>
              <a:rPr lang="es-MX" sz="1200" u="sng" dirty="0" smtClean="0">
                <a:solidFill>
                  <a:schemeClr val="accent1">
                    <a:lumMod val="75000"/>
                  </a:schemeClr>
                </a:solidFill>
                <a:latin typeface="Museo Sans 300" panose="02000000000000000000" pitchFamily="50" charset="0"/>
                <a:cs typeface="Arial" panose="020B0604020202020204" pitchFamily="34" charset="0"/>
              </a:rPr>
              <a:t>aryluz.rodriguez@mh.gob.sv</a:t>
            </a:r>
            <a:r>
              <a:rPr lang="es-MX" sz="1200" dirty="0" smtClean="0">
                <a:solidFill>
                  <a:schemeClr val="tx1">
                    <a:lumMod val="75000"/>
                    <a:lumOff val="25000"/>
                  </a:schemeClr>
                </a:solidFill>
                <a:latin typeface="Museo Sans 300" panose="02000000000000000000" pitchFamily="50" charset="0"/>
                <a:cs typeface="Arial" panose="020B0604020202020204" pitchFamily="34" charset="0"/>
              </a:rPr>
              <a:t>  </a:t>
            </a:r>
            <a:r>
              <a:rPr lang="es-MX" sz="1200" dirty="0">
                <a:solidFill>
                  <a:schemeClr val="tx1">
                    <a:lumMod val="75000"/>
                    <a:lumOff val="25000"/>
                  </a:schemeClr>
                </a:solidFill>
                <a:latin typeface="Museo Sans 300" panose="02000000000000000000" pitchFamily="50" charset="0"/>
                <a:cs typeface="Arial" panose="020B0604020202020204" pitchFamily="34" charset="0"/>
              </a:rPr>
              <a:t>y </a:t>
            </a:r>
            <a:r>
              <a:rPr lang="es-MX" sz="1200" u="sng" dirty="0" smtClean="0">
                <a:solidFill>
                  <a:schemeClr val="accent1">
                    <a:lumMod val="75000"/>
                  </a:schemeClr>
                </a:solidFill>
                <a:latin typeface="Museo Sans 300" panose="02000000000000000000" pitchFamily="50" charset="0"/>
                <a:cs typeface="Arial" panose="020B0604020202020204" pitchFamily="34" charset="0"/>
              </a:rPr>
              <a:t>vilma.aguirre@mh.gob.sv </a:t>
            </a:r>
            <a:endParaRPr lang="es-MX" sz="1200" u="sng" dirty="0">
              <a:solidFill>
                <a:schemeClr val="accent1">
                  <a:lumMod val="75000"/>
                </a:schemeClr>
              </a:solidFill>
              <a:latin typeface="Museo Sans 300" panose="02000000000000000000" pitchFamily="50" charset="0"/>
              <a:cs typeface="Arial" panose="020B0604020202020204" pitchFamily="34" charset="0"/>
            </a:endParaRPr>
          </a:p>
          <a:p>
            <a:pPr algn="just"/>
            <a:endParaRPr lang="es-MX" sz="1300" dirty="0">
              <a:solidFill>
                <a:schemeClr val="tx1">
                  <a:lumMod val="75000"/>
                  <a:lumOff val="25000"/>
                </a:schemeClr>
              </a:solidFill>
              <a:latin typeface="Museo Sans 300" panose="02000000000000000000" pitchFamily="50" charset="0"/>
              <a:cs typeface="Arial" panose="020B0604020202020204" pitchFamily="34" charset="0"/>
            </a:endParaRPr>
          </a:p>
          <a:p>
            <a:pPr algn="r"/>
            <a:r>
              <a:rPr lang="es-MX" sz="1300" dirty="0" smtClean="0">
                <a:solidFill>
                  <a:schemeClr val="tx1">
                    <a:lumMod val="75000"/>
                    <a:lumOff val="25000"/>
                  </a:schemeClr>
                </a:solidFill>
                <a:latin typeface="Museo Sans 300" panose="02000000000000000000" pitchFamily="50" charset="0"/>
                <a:cs typeface="Arial" panose="020B0604020202020204" pitchFamily="34" charset="0"/>
              </a:rPr>
              <a:t>San </a:t>
            </a:r>
            <a:r>
              <a:rPr lang="es-MX" sz="1300" dirty="0">
                <a:solidFill>
                  <a:schemeClr val="tx1">
                    <a:lumMod val="75000"/>
                    <a:lumOff val="25000"/>
                  </a:schemeClr>
                </a:solidFill>
                <a:latin typeface="Museo Sans 300" panose="02000000000000000000" pitchFamily="50" charset="0"/>
                <a:cs typeface="Arial" panose="020B0604020202020204" pitchFamily="34" charset="0"/>
              </a:rPr>
              <a:t>Salvador, </a:t>
            </a:r>
            <a:r>
              <a:rPr lang="es-MX" sz="1300" dirty="0" smtClean="0">
                <a:solidFill>
                  <a:schemeClr val="tx1">
                    <a:lumMod val="75000"/>
                    <a:lumOff val="25000"/>
                  </a:schemeClr>
                </a:solidFill>
                <a:latin typeface="Museo Sans 300" panose="02000000000000000000" pitchFamily="50" charset="0"/>
                <a:cs typeface="Arial" panose="020B0604020202020204" pitchFamily="34" charset="0"/>
              </a:rPr>
              <a:t>1</a:t>
            </a:r>
            <a:r>
              <a:rPr lang="es-MX" sz="1300" dirty="0">
                <a:solidFill>
                  <a:schemeClr val="tx1">
                    <a:lumMod val="75000"/>
                    <a:lumOff val="25000"/>
                  </a:schemeClr>
                </a:solidFill>
                <a:latin typeface="Museo Sans 300" panose="02000000000000000000" pitchFamily="50" charset="0"/>
                <a:cs typeface="Arial" panose="020B0604020202020204" pitchFamily="34" charset="0"/>
              </a:rPr>
              <a:t>4</a:t>
            </a:r>
            <a:r>
              <a:rPr lang="es-MX" sz="1300" dirty="0" smtClean="0">
                <a:solidFill>
                  <a:schemeClr val="tx1">
                    <a:lumMod val="75000"/>
                    <a:lumOff val="25000"/>
                  </a:schemeClr>
                </a:solidFill>
                <a:latin typeface="Museo Sans 300" panose="02000000000000000000" pitchFamily="50" charset="0"/>
                <a:cs typeface="Arial" panose="020B0604020202020204" pitchFamily="34" charset="0"/>
              </a:rPr>
              <a:t> </a:t>
            </a:r>
            <a:r>
              <a:rPr lang="es-MX" sz="1300" dirty="0">
                <a:solidFill>
                  <a:schemeClr val="tx1">
                    <a:lumMod val="75000"/>
                    <a:lumOff val="25000"/>
                  </a:schemeClr>
                </a:solidFill>
                <a:latin typeface="Museo Sans 300" panose="02000000000000000000" pitchFamily="50" charset="0"/>
                <a:cs typeface="Arial" panose="020B0604020202020204" pitchFamily="34" charset="0"/>
              </a:rPr>
              <a:t>de </a:t>
            </a:r>
            <a:r>
              <a:rPr lang="es-MX" sz="1300" dirty="0" smtClean="0">
                <a:solidFill>
                  <a:schemeClr val="tx1">
                    <a:lumMod val="75000"/>
                    <a:lumOff val="25000"/>
                  </a:schemeClr>
                </a:solidFill>
                <a:latin typeface="Museo Sans 300" panose="02000000000000000000" pitchFamily="50" charset="0"/>
                <a:cs typeface="Arial" panose="020B0604020202020204" pitchFamily="34" charset="0"/>
              </a:rPr>
              <a:t>marzo </a:t>
            </a:r>
            <a:r>
              <a:rPr lang="es-MX" sz="1300" dirty="0">
                <a:solidFill>
                  <a:schemeClr val="tx1">
                    <a:lumMod val="75000"/>
                    <a:lumOff val="25000"/>
                  </a:schemeClr>
                </a:solidFill>
                <a:latin typeface="Museo Sans 300" panose="02000000000000000000" pitchFamily="50" charset="0"/>
                <a:cs typeface="Arial" panose="020B0604020202020204" pitchFamily="34" charset="0"/>
              </a:rPr>
              <a:t>de </a:t>
            </a:r>
            <a:r>
              <a:rPr lang="es-MX" sz="1300" dirty="0" smtClean="0">
                <a:solidFill>
                  <a:schemeClr val="tx1">
                    <a:lumMod val="75000"/>
                    <a:lumOff val="25000"/>
                  </a:schemeClr>
                </a:solidFill>
                <a:latin typeface="Museo Sans 300" panose="02000000000000000000" pitchFamily="50" charset="0"/>
                <a:cs typeface="Arial" panose="020B0604020202020204" pitchFamily="34" charset="0"/>
              </a:rPr>
              <a:t>2024</a:t>
            </a:r>
            <a:endParaRPr lang="es-SV" sz="1300" dirty="0">
              <a:solidFill>
                <a:schemeClr val="tx1">
                  <a:lumMod val="75000"/>
                  <a:lumOff val="25000"/>
                </a:schemeClr>
              </a:solidFill>
              <a:latin typeface="Museo Sans 300" panose="02000000000000000000" pitchFamily="50" charset="0"/>
              <a:cs typeface="Arial" panose="020B0604020202020204" pitchFamily="34" charset="0"/>
            </a:endParaRPr>
          </a:p>
        </p:txBody>
      </p:sp>
      <p:sp>
        <p:nvSpPr>
          <p:cNvPr id="10" name="Título 1">
            <a:extLst>
              <a:ext uri="{FF2B5EF4-FFF2-40B4-BE49-F238E27FC236}">
                <a16:creationId xmlns:a16="http://schemas.microsoft.com/office/drawing/2014/main" id="{D40151EC-FE9E-4F03-A429-A52FA64FBE9D}"/>
              </a:ext>
            </a:extLst>
          </p:cNvPr>
          <p:cNvSpPr txBox="1">
            <a:spLocks/>
          </p:cNvSpPr>
          <p:nvPr/>
        </p:nvSpPr>
        <p:spPr>
          <a:xfrm>
            <a:off x="192031" y="1593777"/>
            <a:ext cx="6473937" cy="1161997"/>
          </a:xfrm>
          <a:prstGeom prst="rect">
            <a:avLst/>
          </a:prstGeom>
        </p:spPr>
        <p:txBody>
          <a:bodyPr>
            <a:no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fr-FR" sz="2300" cap="none" dirty="0">
                <a:solidFill>
                  <a:srgbClr val="111E5A"/>
                </a:solidFill>
                <a:latin typeface="Museo Sans 900" panose="02000000000000000000" pitchFamily="50" charset="0"/>
              </a:rPr>
              <a:t>"</a:t>
            </a:r>
            <a:r>
              <a:rPr lang="es-MX" sz="1800" dirty="0">
                <a:solidFill>
                  <a:srgbClr val="111E60"/>
                </a:solidFill>
                <a:latin typeface="Museo Sans 900" panose="02000000000000000000" pitchFamily="50" charset="0"/>
              </a:rPr>
              <a:t>Aviso de convocatoria </a:t>
            </a:r>
            <a:r>
              <a:rPr lang="es-MX" sz="1800" dirty="0" smtClean="0">
                <a:solidFill>
                  <a:srgbClr val="111E60"/>
                </a:solidFill>
                <a:latin typeface="Museo Sans 900" panose="02000000000000000000" pitchFamily="50" charset="0"/>
              </a:rPr>
              <a:t>LICITACIÓN ABIERTA</a:t>
            </a:r>
            <a:r>
              <a:rPr lang="fr-FR" sz="1800" cap="none" dirty="0" smtClean="0">
                <a:solidFill>
                  <a:srgbClr val="111E5A"/>
                </a:solidFill>
                <a:latin typeface="Museo Sans 900" panose="02000000000000000000" pitchFamily="50" charset="0"/>
              </a:rPr>
              <a:t>"</a:t>
            </a:r>
            <a:endParaRPr lang="es-SV" sz="1800" cap="none" dirty="0">
              <a:solidFill>
                <a:srgbClr val="111E5A"/>
              </a:solidFill>
              <a:latin typeface="Museo Sans 900" panose="02000000000000000000" pitchFamily="50" charset="0"/>
            </a:endParaRPr>
          </a:p>
        </p:txBody>
      </p:sp>
      <p:pic>
        <p:nvPicPr>
          <p:cNvPr id="19" name="Imagen 18"/>
          <p:cNvPicPr>
            <a:picLocks noChangeAspect="1"/>
          </p:cNvPicPr>
          <p:nvPr/>
        </p:nvPicPr>
        <p:blipFill>
          <a:blip r:embed="rId4"/>
          <a:stretch>
            <a:fillRect/>
          </a:stretch>
        </p:blipFill>
        <p:spPr>
          <a:xfrm>
            <a:off x="293974" y="8636697"/>
            <a:ext cx="6270053" cy="239503"/>
          </a:xfrm>
          <a:prstGeom prst="rect">
            <a:avLst/>
          </a:prstGeom>
        </p:spPr>
      </p:pic>
    </p:spTree>
    <p:extLst>
      <p:ext uri="{BB962C8B-B14F-4D97-AF65-F5344CB8AC3E}">
        <p14:creationId xmlns:p14="http://schemas.microsoft.com/office/powerpoint/2010/main" val="265145066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514</TotalTime>
  <Words>237</Words>
  <Application>Microsoft Office PowerPoint</Application>
  <PresentationFormat>Carta (216 x 279 mm)</PresentationFormat>
  <Paragraphs>17</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Calibri</vt:lpstr>
      <vt:lpstr>Calibri Light</vt:lpstr>
      <vt:lpstr>Museo Sans 300</vt:lpstr>
      <vt:lpstr>Museo Sans 900</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 Jose Villalta Ortega</dc:creator>
  <cp:lastModifiedBy>Maryluz Vanessa Rodriguez Jovel</cp:lastModifiedBy>
  <cp:revision>33</cp:revision>
  <cp:lastPrinted>2020-08-28T14:49:03Z</cp:lastPrinted>
  <dcterms:created xsi:type="dcterms:W3CDTF">2019-07-22T15:03:07Z</dcterms:created>
  <dcterms:modified xsi:type="dcterms:W3CDTF">2024-03-14T19:40:07Z</dcterms:modified>
</cp:coreProperties>
</file>