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34475" cy="12179300" type="ledg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  <a:srgbClr val="242B58"/>
    <a:srgbClr val="313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60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A4DE3-F14C-444D-AE0D-611925D07C59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A7DBE-74BD-456F-AE96-E257D08C9BB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7157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A53FA-570B-446A-B1AC-7DA6DAB7D5A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576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C06E7-7742-42FE-9BF5-FC44A6E0D8D3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1967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5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76" indent="0" algn="ctr">
              <a:buNone/>
              <a:defRPr sz="1998"/>
            </a:lvl2pPr>
            <a:lvl3pPr marL="913551" indent="0" algn="ctr">
              <a:buNone/>
              <a:defRPr sz="1798"/>
            </a:lvl3pPr>
            <a:lvl4pPr marL="1370326" indent="0" algn="ctr">
              <a:buNone/>
              <a:defRPr sz="1598"/>
            </a:lvl4pPr>
            <a:lvl5pPr marL="1827102" indent="0" algn="ctr">
              <a:buNone/>
              <a:defRPr sz="1598"/>
            </a:lvl5pPr>
            <a:lvl6pPr marL="2283878" indent="0" algn="ctr">
              <a:buNone/>
              <a:defRPr sz="1598"/>
            </a:lvl6pPr>
            <a:lvl7pPr marL="2740654" indent="0" algn="ctr">
              <a:buNone/>
              <a:defRPr sz="1598"/>
            </a:lvl7pPr>
            <a:lvl8pPr marL="3197429" indent="0" algn="ctr">
              <a:buNone/>
              <a:defRPr sz="1598"/>
            </a:lvl8pPr>
            <a:lvl9pPr marL="3654204" indent="0" algn="ctr">
              <a:buNone/>
              <a:defRPr sz="1598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37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044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60" y="648435"/>
            <a:ext cx="1969621" cy="1032139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6" y="648435"/>
            <a:ext cx="5794683" cy="1032139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3508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2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9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9" y="8150551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76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551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326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710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87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65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429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420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828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060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3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76" indent="0">
              <a:buNone/>
              <a:defRPr sz="1998" b="1"/>
            </a:lvl2pPr>
            <a:lvl3pPr marL="913551" indent="0">
              <a:buNone/>
              <a:defRPr sz="1798" b="1"/>
            </a:lvl3pPr>
            <a:lvl4pPr marL="1370326" indent="0">
              <a:buNone/>
              <a:defRPr sz="1598" b="1"/>
            </a:lvl4pPr>
            <a:lvl5pPr marL="1827102" indent="0">
              <a:buNone/>
              <a:defRPr sz="1598" b="1"/>
            </a:lvl5pPr>
            <a:lvl6pPr marL="2283878" indent="0">
              <a:buNone/>
              <a:defRPr sz="1598" b="1"/>
            </a:lvl6pPr>
            <a:lvl7pPr marL="2740654" indent="0">
              <a:buNone/>
              <a:defRPr sz="1598" b="1"/>
            </a:lvl7pPr>
            <a:lvl8pPr marL="3197429" indent="0">
              <a:buNone/>
              <a:defRPr sz="1598" b="1"/>
            </a:lvl8pPr>
            <a:lvl9pPr marL="3654204" indent="0">
              <a:buNone/>
              <a:defRPr sz="1598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30"/>
            <a:ext cx="3864310" cy="654355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3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76" indent="0">
              <a:buNone/>
              <a:defRPr sz="1998" b="1"/>
            </a:lvl2pPr>
            <a:lvl3pPr marL="913551" indent="0">
              <a:buNone/>
              <a:defRPr sz="1798" b="1"/>
            </a:lvl3pPr>
            <a:lvl4pPr marL="1370326" indent="0">
              <a:buNone/>
              <a:defRPr sz="1598" b="1"/>
            </a:lvl4pPr>
            <a:lvl5pPr marL="1827102" indent="0">
              <a:buNone/>
              <a:defRPr sz="1598" b="1"/>
            </a:lvl5pPr>
            <a:lvl6pPr marL="2283878" indent="0">
              <a:buNone/>
              <a:defRPr sz="1598" b="1"/>
            </a:lvl6pPr>
            <a:lvl7pPr marL="2740654" indent="0">
              <a:buNone/>
              <a:defRPr sz="1598" b="1"/>
            </a:lvl7pPr>
            <a:lvl8pPr marL="3197429" indent="0">
              <a:buNone/>
              <a:defRPr sz="1598" b="1"/>
            </a:lvl8pPr>
            <a:lvl9pPr marL="3654204" indent="0">
              <a:buNone/>
              <a:defRPr sz="1598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30"/>
            <a:ext cx="3883342" cy="654355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429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2054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57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5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8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76" indent="0">
              <a:buNone/>
              <a:defRPr sz="1399"/>
            </a:lvl2pPr>
            <a:lvl3pPr marL="913551" indent="0">
              <a:buNone/>
              <a:defRPr sz="1199"/>
            </a:lvl3pPr>
            <a:lvl4pPr marL="1370326" indent="0">
              <a:buNone/>
              <a:defRPr sz="999"/>
            </a:lvl4pPr>
            <a:lvl5pPr marL="1827102" indent="0">
              <a:buNone/>
              <a:defRPr sz="999"/>
            </a:lvl5pPr>
            <a:lvl6pPr marL="2283878" indent="0">
              <a:buNone/>
              <a:defRPr sz="999"/>
            </a:lvl6pPr>
            <a:lvl7pPr marL="2740654" indent="0">
              <a:buNone/>
              <a:defRPr sz="999"/>
            </a:lvl7pPr>
            <a:lvl8pPr marL="3197429" indent="0">
              <a:buNone/>
              <a:defRPr sz="999"/>
            </a:lvl8pPr>
            <a:lvl9pPr marL="3654204" indent="0">
              <a:buNone/>
              <a:defRPr sz="9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044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5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8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76" indent="0">
              <a:buNone/>
              <a:defRPr sz="2797"/>
            </a:lvl2pPr>
            <a:lvl3pPr marL="913551" indent="0">
              <a:buNone/>
              <a:defRPr sz="2398"/>
            </a:lvl3pPr>
            <a:lvl4pPr marL="1370326" indent="0">
              <a:buNone/>
              <a:defRPr sz="1998"/>
            </a:lvl4pPr>
            <a:lvl5pPr marL="1827102" indent="0">
              <a:buNone/>
              <a:defRPr sz="1998"/>
            </a:lvl5pPr>
            <a:lvl6pPr marL="2283878" indent="0">
              <a:buNone/>
              <a:defRPr sz="1998"/>
            </a:lvl6pPr>
            <a:lvl7pPr marL="2740654" indent="0">
              <a:buNone/>
              <a:defRPr sz="1998"/>
            </a:lvl7pPr>
            <a:lvl8pPr marL="3197429" indent="0">
              <a:buNone/>
              <a:defRPr sz="1998"/>
            </a:lvl8pPr>
            <a:lvl9pPr marL="3654204" indent="0">
              <a:buNone/>
              <a:defRPr sz="199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76" indent="0">
              <a:buNone/>
              <a:defRPr sz="1399"/>
            </a:lvl2pPr>
            <a:lvl3pPr marL="913551" indent="0">
              <a:buNone/>
              <a:defRPr sz="1199"/>
            </a:lvl3pPr>
            <a:lvl4pPr marL="1370326" indent="0">
              <a:buNone/>
              <a:defRPr sz="999"/>
            </a:lvl4pPr>
            <a:lvl5pPr marL="1827102" indent="0">
              <a:buNone/>
              <a:defRPr sz="999"/>
            </a:lvl5pPr>
            <a:lvl6pPr marL="2283878" indent="0">
              <a:buNone/>
              <a:defRPr sz="999"/>
            </a:lvl6pPr>
            <a:lvl7pPr marL="2740654" indent="0">
              <a:buNone/>
              <a:defRPr sz="999"/>
            </a:lvl7pPr>
            <a:lvl8pPr marL="3197429" indent="0">
              <a:buNone/>
              <a:defRPr sz="999"/>
            </a:lvl8pPr>
            <a:lvl9pPr marL="3654204" indent="0">
              <a:buNone/>
              <a:defRPr sz="9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482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6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6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6" y="11288411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0C7CD-6513-1048-A380-B3519303FCC0}" type="datetimeFigureOut">
              <a:rPr lang="es-SV" smtClean="0"/>
              <a:t>22/2/2024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6" y="11288411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4" y="11288411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67A56-95AB-5349-BEC2-A1B4FDC6E7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64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3551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88" indent="-228388" algn="l" defTabSz="913551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63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939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715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490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265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9041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817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593" indent="-228388" algn="l" defTabSz="91355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76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551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326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7102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878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654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429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4204" algn="l" defTabSz="913551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mh.empleos@mh.gob.sv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EEFC115-0B1F-9342-BE42-29C9D3F1ECF1}"/>
              </a:ext>
            </a:extLst>
          </p:cNvPr>
          <p:cNvSpPr txBox="1">
            <a:spLocks/>
          </p:cNvSpPr>
          <p:nvPr/>
        </p:nvSpPr>
        <p:spPr>
          <a:xfrm>
            <a:off x="1254390" y="1411140"/>
            <a:ext cx="6700574" cy="3675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000" dirty="0">
                <a:solidFill>
                  <a:srgbClr val="111E60"/>
                </a:solidFill>
                <a:latin typeface="Museo Sans 900" panose="02000000000000000000" pitchFamily="50" charset="0"/>
              </a:rPr>
              <a:t>CONVOCATORIA </a:t>
            </a:r>
            <a:r>
              <a:rPr lang="es-SV" sz="2000" dirty="0" smtClean="0">
                <a:solidFill>
                  <a:srgbClr val="111E60"/>
                </a:solidFill>
                <a:latin typeface="Museo Sans 900" panose="02000000000000000000" pitchFamily="50" charset="0"/>
              </a:rPr>
              <a:t>MIXTA 01-2024</a:t>
            </a:r>
            <a:endParaRPr lang="es-SV" sz="2000" dirty="0">
              <a:solidFill>
                <a:srgbClr val="111E60"/>
              </a:solidFill>
              <a:latin typeface="Museo Sans 900" panose="02000000000000000000" pitchFamily="50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C49AB5E-B9EB-F44E-96CA-6C2500B30C7F}"/>
              </a:ext>
            </a:extLst>
          </p:cNvPr>
          <p:cNvCxnSpPr>
            <a:cxnSpLocks/>
          </p:cNvCxnSpPr>
          <p:nvPr/>
        </p:nvCxnSpPr>
        <p:spPr>
          <a:xfrm>
            <a:off x="605506" y="1805318"/>
            <a:ext cx="7906043" cy="0"/>
          </a:xfrm>
          <a:prstGeom prst="line">
            <a:avLst/>
          </a:prstGeom>
          <a:ln>
            <a:solidFill>
              <a:srgbClr val="313945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7" name="7 Tabla">
            <a:extLst>
              <a:ext uri="{FF2B5EF4-FFF2-40B4-BE49-F238E27FC236}">
                <a16:creationId xmlns:a16="http://schemas.microsoft.com/office/drawing/2014/main" id="{B5087AA7-3661-BC46-BCE6-D0DA23F25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924652"/>
              </p:ext>
            </p:extLst>
          </p:nvPr>
        </p:nvGraphicFramePr>
        <p:xfrm>
          <a:off x="576116" y="8103819"/>
          <a:ext cx="7906043" cy="2904624"/>
        </p:xfrm>
        <a:graphic>
          <a:graphicData uri="http://schemas.openxmlformats.org/drawingml/2006/table">
            <a:tbl>
              <a:tblPr/>
              <a:tblGrid>
                <a:gridCol w="7906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99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1039971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67343" algn="l"/>
                        </a:tabLst>
                      </a:pPr>
                      <a:r>
                        <a:rPr lang="es-ES" sz="1400" b="1" u="none" kern="1200" dirty="0" smtClean="0">
                          <a:solidFill>
                            <a:schemeClr val="bg1"/>
                          </a:solidFill>
                          <a:latin typeface="Museo Sans 500" panose="02000000000000000000" pitchFamily="2" charset="77"/>
                          <a:ea typeface="Times New Roman" pitchFamily="18" charset="0"/>
                          <a:cs typeface="Arial" panose="020B0604020202020204" pitchFamily="34" charset="0"/>
                        </a:rPr>
                        <a:t>INTERESADOS EN APLICAR</a:t>
                      </a:r>
                      <a:endParaRPr lang="es-ES" sz="1400" b="1" u="none" kern="1200" dirty="0">
                        <a:solidFill>
                          <a:schemeClr val="bg1"/>
                        </a:solidFill>
                        <a:latin typeface="Museo Sans 500" panose="02000000000000000000" pitchFamily="2" charset="77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44653" marR="4465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1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763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1174589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  <a:tabLst>
                          <a:tab pos="767343" algn="l"/>
                        </a:tabLst>
                      </a:pPr>
                      <a:endParaRPr lang="es-ES" sz="400" b="1" kern="1200" dirty="0" smtClean="0">
                        <a:solidFill>
                          <a:schemeClr val="tx1"/>
                        </a:solidFill>
                        <a:latin typeface="Museo Sans 500" panose="02000000000000000000" pitchFamily="2" charset="77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algn="l" defTabSz="1174589" rtl="0" eaLnBrk="0" fontAlgn="base" latinLnBrk="0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  <a:tabLst>
                          <a:tab pos="767343" algn="l"/>
                        </a:tabLst>
                      </a:pPr>
                      <a:r>
                        <a:rPr lang="es-ES" sz="1200" b="1" kern="1200" dirty="0" smtClean="0">
                          <a:solidFill>
                            <a:srgbClr val="313945"/>
                          </a:solidFill>
                          <a:latin typeface="Museo Sans 500" panose="02000000000000000000" pitchFamily="2" charset="77"/>
                          <a:ea typeface="Calibri" pitchFamily="34" charset="0"/>
                          <a:cs typeface="Arial" panose="020B0604020202020204" pitchFamily="34" charset="0"/>
                        </a:rPr>
                        <a:t>Indispensable: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kumimoji="0" lang="es-SV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Arial" panose="020B0604020202020204" pitchFamily="34" charset="0"/>
                        </a:rPr>
                        <a:t>Enviar Currículum Vitae actualizado en formato PDF, anexando comprobantes del requisito académico y conocimientos que el puesto establece.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kumimoji="0" lang="es-SV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Arial" panose="020B0604020202020204" pitchFamily="34" charset="0"/>
                        </a:rPr>
                        <a:t>Al momento de enviar su aplicación, favor de indicar en el asunto del correo el nombre de la plaza de su interés a la cual está postulando.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kumimoji="0" lang="es-SV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Arial" panose="020B0604020202020204" pitchFamily="34" charset="0"/>
                        </a:rPr>
                        <a:t>Las personas preseleccionadas deberán someterse a evaluaciones técnicas y psicológicas correspondientes al proceso.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endParaRPr kumimoji="0" lang="es-SV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useo Sans 300" panose="02000000000000000000" pitchFamily="50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kumimoji="0" lang="es-SV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Arial" panose="020B0604020202020204" pitchFamily="34" charset="0"/>
                        </a:rPr>
                        <a:t>Fecha de recepción curricular: 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</a:rPr>
                        <a:t>Del </a:t>
                      </a:r>
                      <a:r>
                        <a:rPr kumimoji="0" lang="es-E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</a:rPr>
                        <a:t>22 </a:t>
                      </a:r>
                      <a:r>
                        <a:rPr kumimoji="0" lang="es-E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</a:rPr>
                        <a:t>al 25 de febrero de 2024</a:t>
                      </a:r>
                      <a:r>
                        <a:rPr kumimoji="0" lang="es-E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</a:rPr>
                        <a:t>, a la dirección electrónica: </a:t>
                      </a:r>
                      <a:r>
                        <a:rPr kumimoji="0" lang="es-ES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mh.empleos@</a:t>
                      </a:r>
                      <a:r>
                        <a:rPr kumimoji="0" lang="es-E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mh.gob.sv</a:t>
                      </a:r>
                      <a:r>
                        <a:rPr kumimoji="0" lang="es-E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500" panose="02000000000000000000" pitchFamily="2" charset="77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s-E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useo Sans 500" panose="02000000000000000000" pitchFamily="2" charset="77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653" marR="4465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11 Tabla">
            <a:extLst>
              <a:ext uri="{FF2B5EF4-FFF2-40B4-BE49-F238E27FC236}">
                <a16:creationId xmlns:a16="http://schemas.microsoft.com/office/drawing/2014/main" id="{07351D83-2D4A-8743-8BC3-1079D58E7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591625"/>
              </p:ext>
            </p:extLst>
          </p:nvPr>
        </p:nvGraphicFramePr>
        <p:xfrm>
          <a:off x="578350" y="2391958"/>
          <a:ext cx="7903809" cy="6149471"/>
        </p:xfrm>
        <a:graphic>
          <a:graphicData uri="http://schemas.openxmlformats.org/drawingml/2006/table">
            <a:tbl>
              <a:tblPr/>
              <a:tblGrid>
                <a:gridCol w="7903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40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SV" sz="1300" b="1" i="0" kern="1200" baseline="0" dirty="0" smtClean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TÉCNICO CENTROS Y MINI CENTROS EXPRESS (ORIENTE – LA UNIÓN)</a:t>
                      </a:r>
                    </a:p>
                    <a:p>
                      <a:pPr algn="ctr"/>
                      <a:r>
                        <a:rPr lang="es-SV" sz="1300" b="1" i="0" kern="1200" baseline="0" dirty="0" smtClean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SALARIO MÁXIMO: $835.00</a:t>
                      </a:r>
                      <a:endParaRPr lang="es-SV" sz="1300" b="1" i="0" kern="1200" dirty="0">
                        <a:solidFill>
                          <a:srgbClr val="FFFFFF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653" marR="4465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1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200" b="1" dirty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Misión del </a:t>
                      </a:r>
                      <a:r>
                        <a:rPr lang="es-SV" sz="1200" b="1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puesto</a:t>
                      </a:r>
                      <a:endParaRPr lang="es-ES" sz="12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653" marR="4465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05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Recibir, revisar y registrar, solicitudes para la Asignación y Autorización de la numeración correlativa de documentos legales IVA, trámites de Inscripciones, Reposiciones, Modificaciones y/o actualización del Registro de Contribuyentes </a:t>
                      </a:r>
                      <a:r>
                        <a:rPr lang="es-SV" sz="1200" b="0" kern="1200" dirty="0" err="1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NIT</a:t>
                      </a: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 y/o </a:t>
                      </a:r>
                      <a:r>
                        <a:rPr lang="es-SV" sz="1200" b="0" kern="1200" dirty="0" err="1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NRC</a:t>
                      </a: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, Declaraciones e Informes Tributarios, Solvencias y Estados de Cuenta, con la finalidad de brindar un servicio de calidad, que permita el cumplimiento tributario a los contribuyentes.</a:t>
                      </a:r>
                      <a:endParaRPr lang="es-SV" sz="1200" b="0" i="0" u="none" strike="noStrike" kern="1200" baseline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653" marR="4465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0" i="0" kern="1200" dirty="0">
                          <a:solidFill>
                            <a:srgbClr val="FFFFFF"/>
                          </a:solidFill>
                          <a:latin typeface="Museo Sans 300" panose="02000000000000000000" pitchFamily="50" charset="0"/>
                          <a:ea typeface="Calibri"/>
                          <a:cs typeface="Times New Roman"/>
                        </a:rPr>
                        <a:t>REQUISITOS</a:t>
                      </a:r>
                    </a:p>
                  </a:txBody>
                  <a:tcPr marL="44653" marR="4465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11E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626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80975" marR="0" lvl="0" indent="-18097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s-SV" sz="1200" b="0" kern="1200" dirty="0" smtClean="0">
                        <a:solidFill>
                          <a:srgbClr val="313945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80975" marR="0" lvl="0" indent="-18097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s-SV" sz="1200" b="1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Formación </a:t>
                      </a:r>
                      <a:r>
                        <a:rPr lang="es-SV" sz="1200" b="1" kern="1200" dirty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académica: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Estudiante</a:t>
                      </a:r>
                      <a:r>
                        <a:rPr lang="es-SV" sz="1200" b="0" kern="1200" baseline="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 de 2º año o más de las carreras Lic. en Administración de Empresas, Contaduría Pública o carreras afines. (Indispensable)</a:t>
                      </a:r>
                      <a:endParaRPr lang="es-SV" sz="1200" b="0" kern="1200" noProof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endParaRPr lang="es-ES" sz="1200" b="0" kern="1200" noProof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/>
                        <a:defRPr/>
                      </a:pPr>
                      <a:r>
                        <a:rPr lang="es-SV" sz="1200" b="1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Conocimientos indispensables en materia de</a:t>
                      </a:r>
                      <a:r>
                        <a:rPr lang="es-SV" sz="1200" b="0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Conocimiento básicos de paquetes computacionales.</a:t>
                      </a:r>
                      <a:r>
                        <a:rPr lang="es-SV" sz="1200" b="0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endParaRPr lang="es-SV" sz="1200" b="0" kern="1200" baseline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1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Conocimientos deseables en materia de</a:t>
                      </a:r>
                      <a:r>
                        <a:rPr lang="es-SV" sz="1200" b="0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Leyes Tributarias</a:t>
                      </a:r>
                    </a:p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endParaRPr lang="es-SV" sz="1200" b="0" kern="1200" noProof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1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Experiencia laboral previa: 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Haberse desempeñado de uno a dos años en cargos relacionados</a:t>
                      </a:r>
                      <a:r>
                        <a:rPr lang="es-SV" sz="1200" b="0" kern="1200" baseline="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 a Técnico en la Administración Tributaria. 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endParaRPr lang="es-SV" sz="1200" b="0" kern="1200" noProof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1" kern="1200" noProof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Otros aspectos: </a:t>
                      </a:r>
                    </a:p>
                    <a:p>
                      <a:pPr marL="180975" marR="0" lvl="0" indent="-9525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Char char=""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El desempeño de éste cargo es incompatible con el ejercicio de la profesión liberal de contabilidad, auditoria</a:t>
                      </a:r>
                    </a:p>
                    <a:p>
                      <a:pPr marL="85725" marR="0" lvl="0" indent="0" algn="just" defTabSz="117473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Wingdings 3"/>
                        <a:buNone/>
                        <a:tabLst>
                          <a:tab pos="180975" algn="l"/>
                        </a:tabLst>
                        <a:defRPr/>
                      </a:pPr>
                      <a:r>
                        <a:rPr lang="es-SV" sz="1200" b="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/>
                          <a:cs typeface="Arial" panose="020B0604020202020204" pitchFamily="34" charset="0"/>
                        </a:rPr>
                        <a:t>y asesoría tributaria</a:t>
                      </a:r>
                    </a:p>
                  </a:txBody>
                  <a:tcPr marL="44653" marR="4465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412196" y="1944750"/>
            <a:ext cx="80341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3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useo Sans 500" panose="02000000000000000000" pitchFamily="2" charset="77"/>
                <a:cs typeface="Arial" panose="020B0604020202020204" pitchFamily="34" charset="0"/>
              </a:rPr>
              <a:t>El Ministerio de Hacienda requiere contratar los servicios de: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1509828"/>
            <a:ext cx="9134475" cy="66947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988" y="11622547"/>
            <a:ext cx="8396498" cy="297424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8477" y="263120"/>
            <a:ext cx="2157521" cy="104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1703</TotalTime>
  <Words>284</Words>
  <Application>Microsoft Office PowerPoint</Application>
  <PresentationFormat>Doble carta (432 x 279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Museo Sans 300</vt:lpstr>
      <vt:lpstr>Museo Sans 500</vt:lpstr>
      <vt:lpstr>Museo Sans 900</vt:lpstr>
      <vt:lpstr>Times New Roman</vt:lpstr>
      <vt:lpstr>Wingdings</vt:lpstr>
      <vt:lpstr>Wingdings 3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Josue Vladimir Santamaria Chicas</dc:creator>
  <cp:lastModifiedBy>Kenia Lissette Sanchez Rodriguez</cp:lastModifiedBy>
  <cp:revision>131</cp:revision>
  <cp:lastPrinted>2024-02-21T14:07:42Z</cp:lastPrinted>
  <dcterms:created xsi:type="dcterms:W3CDTF">2019-07-23T16:46:27Z</dcterms:created>
  <dcterms:modified xsi:type="dcterms:W3CDTF">2024-02-22T13:57:29Z</dcterms:modified>
</cp:coreProperties>
</file>